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260" r:id="rId3"/>
    <p:sldId id="292" r:id="rId4"/>
    <p:sldId id="276" r:id="rId5"/>
    <p:sldId id="277" r:id="rId6"/>
    <p:sldId id="294" r:id="rId7"/>
    <p:sldId id="285" r:id="rId8"/>
    <p:sldId id="295" r:id="rId9"/>
    <p:sldId id="278" r:id="rId10"/>
    <p:sldId id="297" r:id="rId11"/>
    <p:sldId id="283" r:id="rId12"/>
    <p:sldId id="286" r:id="rId13"/>
    <p:sldId id="296" r:id="rId14"/>
    <p:sldId id="288" r:id="rId15"/>
    <p:sldId id="303" r:id="rId16"/>
    <p:sldId id="298" r:id="rId17"/>
    <p:sldId id="304" r:id="rId18"/>
    <p:sldId id="299" r:id="rId19"/>
    <p:sldId id="305" r:id="rId20"/>
    <p:sldId id="279" r:id="rId21"/>
    <p:sldId id="293" r:id="rId22"/>
    <p:sldId id="284" r:id="rId23"/>
    <p:sldId id="300" r:id="rId24"/>
    <p:sldId id="301" r:id="rId25"/>
    <p:sldId id="302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44" autoAdjust="0"/>
    <p:restoredTop sz="69548" autoAdjust="0"/>
  </p:normalViewPr>
  <p:slideViewPr>
    <p:cSldViewPr>
      <p:cViewPr varScale="1">
        <p:scale>
          <a:sx n="74" d="100"/>
          <a:sy n="74" d="100"/>
        </p:scale>
        <p:origin x="246" y="6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4086"/>
    </p:cViewPr>
  </p:sorter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4319E-C9E2-4998-B4B1-E77F66E47448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BDCC8-179A-4CF2-8888-0F7679957525}">
      <dgm:prSet/>
      <dgm:spPr/>
      <dgm:t>
        <a:bodyPr/>
        <a:lstStyle/>
        <a:p>
          <a:r>
            <a:rPr lang="en-US" b="0" i="0" dirty="0"/>
            <a:t>Examined each data set, info &amp; columns, size. </a:t>
          </a:r>
        </a:p>
        <a:p>
          <a:endParaRPr lang="en-US" dirty="0"/>
        </a:p>
      </dgm:t>
    </dgm:pt>
    <dgm:pt modelId="{32AD3A8E-B79D-4073-A691-717CA10DE971}" type="parTrans" cxnId="{4EFEF713-6BF7-4D40-B2A9-F2001875A84E}">
      <dgm:prSet/>
      <dgm:spPr/>
      <dgm:t>
        <a:bodyPr/>
        <a:lstStyle/>
        <a:p>
          <a:endParaRPr lang="en-US"/>
        </a:p>
      </dgm:t>
    </dgm:pt>
    <dgm:pt modelId="{722547E1-841C-4397-9AE6-4DD85EB0270C}" type="sibTrans" cxnId="{4EFEF713-6BF7-4D40-B2A9-F2001875A84E}">
      <dgm:prSet/>
      <dgm:spPr/>
      <dgm:t>
        <a:bodyPr/>
        <a:lstStyle/>
        <a:p>
          <a:endParaRPr lang="en-US"/>
        </a:p>
      </dgm:t>
    </dgm:pt>
    <dgm:pt modelId="{A2183D00-2F89-4FD7-8E6F-354C0924C9F1}">
      <dgm:prSet/>
      <dgm:spPr/>
      <dgm:t>
        <a:bodyPr/>
        <a:lstStyle/>
        <a:p>
          <a:r>
            <a:rPr lang="en-US" b="0" i="0" dirty="0"/>
            <a:t>[Describe the collection, </a:t>
          </a:r>
          <a:endParaRPr lang="en-US" dirty="0"/>
        </a:p>
      </dgm:t>
    </dgm:pt>
    <dgm:pt modelId="{3D4D342B-6FBE-4505-995D-65C6B007A14D}" type="parTrans" cxnId="{4773F9C7-BF85-48D4-82C4-1C7C069A1DE5}">
      <dgm:prSet/>
      <dgm:spPr/>
      <dgm:t>
        <a:bodyPr/>
        <a:lstStyle/>
        <a:p>
          <a:endParaRPr lang="en-US"/>
        </a:p>
      </dgm:t>
    </dgm:pt>
    <dgm:pt modelId="{C688B057-DEAA-450B-B842-3D548936BD02}" type="sibTrans" cxnId="{4773F9C7-BF85-48D4-82C4-1C7C069A1DE5}">
      <dgm:prSet/>
      <dgm:spPr/>
      <dgm:t>
        <a:bodyPr/>
        <a:lstStyle/>
        <a:p>
          <a:endParaRPr lang="en-US"/>
        </a:p>
      </dgm:t>
    </dgm:pt>
    <dgm:pt modelId="{B9AAAA63-1D7D-4FC0-93FC-ECD7EF5044A0}">
      <dgm:prSet/>
      <dgm:spPr/>
      <dgm:t>
        <a:bodyPr/>
        <a:lstStyle/>
        <a:p>
          <a:r>
            <a:rPr lang="en-US" b="0" i="0" dirty="0"/>
            <a:t>exploration, </a:t>
          </a:r>
          <a:endParaRPr lang="en-US" dirty="0"/>
        </a:p>
      </dgm:t>
    </dgm:pt>
    <dgm:pt modelId="{984B99EA-84EF-482C-B13B-2A14564F89D6}" type="parTrans" cxnId="{35FBE434-C9CD-4B5B-9D69-F27DB350F02B}">
      <dgm:prSet/>
      <dgm:spPr/>
      <dgm:t>
        <a:bodyPr/>
        <a:lstStyle/>
        <a:p>
          <a:endParaRPr lang="en-US"/>
        </a:p>
      </dgm:t>
    </dgm:pt>
    <dgm:pt modelId="{360C13B1-3108-4777-AEE6-559466604C4D}" type="sibTrans" cxnId="{35FBE434-C9CD-4B5B-9D69-F27DB350F02B}">
      <dgm:prSet/>
      <dgm:spPr/>
      <dgm:t>
        <a:bodyPr/>
        <a:lstStyle/>
        <a:p>
          <a:endParaRPr lang="en-US"/>
        </a:p>
      </dgm:t>
    </dgm:pt>
    <dgm:pt modelId="{D6AD06E3-4012-40B4-8AD7-B06E4E8A15FC}">
      <dgm:prSet/>
      <dgm:spPr/>
      <dgm:t>
        <a:bodyPr/>
        <a:lstStyle/>
        <a:p>
          <a:r>
            <a:rPr lang="en-US" b="0" i="0" dirty="0"/>
            <a:t>and cleanup process.]</a:t>
          </a:r>
          <a:endParaRPr lang="en-US" dirty="0"/>
        </a:p>
      </dgm:t>
    </dgm:pt>
    <dgm:pt modelId="{37F9A8CC-7E37-4749-9E72-E9C392BCA97B}" type="parTrans" cxnId="{27D7865D-FF10-4FEC-97A7-777C45C7ACE5}">
      <dgm:prSet/>
      <dgm:spPr/>
      <dgm:t>
        <a:bodyPr/>
        <a:lstStyle/>
        <a:p>
          <a:endParaRPr lang="en-US"/>
        </a:p>
      </dgm:t>
    </dgm:pt>
    <dgm:pt modelId="{A76483FC-7173-4A23-BBDF-EE4D4BB17BC1}" type="sibTrans" cxnId="{27D7865D-FF10-4FEC-97A7-777C45C7ACE5}">
      <dgm:prSet/>
      <dgm:spPr/>
      <dgm:t>
        <a:bodyPr/>
        <a:lstStyle/>
        <a:p>
          <a:endParaRPr lang="en-US"/>
        </a:p>
      </dgm:t>
    </dgm:pt>
    <dgm:pt modelId="{0E9361B3-4AB2-4DB4-9DE7-7576BA988176}" type="pres">
      <dgm:prSet presAssocID="{4064319E-C9E2-4998-B4B1-E77F66E47448}" presName="outerComposite" presStyleCnt="0">
        <dgm:presLayoutVars>
          <dgm:chMax val="5"/>
          <dgm:dir/>
          <dgm:resizeHandles val="exact"/>
        </dgm:presLayoutVars>
      </dgm:prSet>
      <dgm:spPr/>
    </dgm:pt>
    <dgm:pt modelId="{8BAAAC49-A0AB-4DED-AB11-69F761C60F58}" type="pres">
      <dgm:prSet presAssocID="{4064319E-C9E2-4998-B4B1-E77F66E47448}" presName="dummyMaxCanvas" presStyleCnt="0">
        <dgm:presLayoutVars/>
      </dgm:prSet>
      <dgm:spPr/>
    </dgm:pt>
    <dgm:pt modelId="{3D361E4A-7CE7-425F-8949-8559A2CCB5C3}" type="pres">
      <dgm:prSet presAssocID="{4064319E-C9E2-4998-B4B1-E77F66E47448}" presName="FourNodes_1" presStyleLbl="node1" presStyleIdx="0" presStyleCnt="4">
        <dgm:presLayoutVars>
          <dgm:bulletEnabled val="1"/>
        </dgm:presLayoutVars>
      </dgm:prSet>
      <dgm:spPr/>
    </dgm:pt>
    <dgm:pt modelId="{8EBC6881-195E-4C1B-BAE5-FC454B2E5890}" type="pres">
      <dgm:prSet presAssocID="{4064319E-C9E2-4998-B4B1-E77F66E47448}" presName="FourNodes_2" presStyleLbl="node1" presStyleIdx="1" presStyleCnt="4">
        <dgm:presLayoutVars>
          <dgm:bulletEnabled val="1"/>
        </dgm:presLayoutVars>
      </dgm:prSet>
      <dgm:spPr/>
    </dgm:pt>
    <dgm:pt modelId="{723C8550-3050-4C05-AD71-A2F161776B08}" type="pres">
      <dgm:prSet presAssocID="{4064319E-C9E2-4998-B4B1-E77F66E47448}" presName="FourNodes_3" presStyleLbl="node1" presStyleIdx="2" presStyleCnt="4">
        <dgm:presLayoutVars>
          <dgm:bulletEnabled val="1"/>
        </dgm:presLayoutVars>
      </dgm:prSet>
      <dgm:spPr/>
    </dgm:pt>
    <dgm:pt modelId="{56AC4BE1-9968-4A23-938C-821BF953286A}" type="pres">
      <dgm:prSet presAssocID="{4064319E-C9E2-4998-B4B1-E77F66E47448}" presName="FourNodes_4" presStyleLbl="node1" presStyleIdx="3" presStyleCnt="4">
        <dgm:presLayoutVars>
          <dgm:bulletEnabled val="1"/>
        </dgm:presLayoutVars>
      </dgm:prSet>
      <dgm:spPr/>
    </dgm:pt>
    <dgm:pt modelId="{55750B8B-57FB-4F87-8A95-7FAACD159BED}" type="pres">
      <dgm:prSet presAssocID="{4064319E-C9E2-4998-B4B1-E77F66E47448}" presName="FourConn_1-2" presStyleLbl="fgAccFollowNode1" presStyleIdx="0" presStyleCnt="3">
        <dgm:presLayoutVars>
          <dgm:bulletEnabled val="1"/>
        </dgm:presLayoutVars>
      </dgm:prSet>
      <dgm:spPr/>
    </dgm:pt>
    <dgm:pt modelId="{2819F57C-E748-4C98-8121-AC8B092CF1CD}" type="pres">
      <dgm:prSet presAssocID="{4064319E-C9E2-4998-B4B1-E77F66E47448}" presName="FourConn_2-3" presStyleLbl="fgAccFollowNode1" presStyleIdx="1" presStyleCnt="3">
        <dgm:presLayoutVars>
          <dgm:bulletEnabled val="1"/>
        </dgm:presLayoutVars>
      </dgm:prSet>
      <dgm:spPr/>
    </dgm:pt>
    <dgm:pt modelId="{D7878632-26F2-4CB0-AB32-5ADF3034E25E}" type="pres">
      <dgm:prSet presAssocID="{4064319E-C9E2-4998-B4B1-E77F66E47448}" presName="FourConn_3-4" presStyleLbl="fgAccFollowNode1" presStyleIdx="2" presStyleCnt="3">
        <dgm:presLayoutVars>
          <dgm:bulletEnabled val="1"/>
        </dgm:presLayoutVars>
      </dgm:prSet>
      <dgm:spPr/>
    </dgm:pt>
    <dgm:pt modelId="{BB052959-391C-4FE3-974F-3E2409A6AF4D}" type="pres">
      <dgm:prSet presAssocID="{4064319E-C9E2-4998-B4B1-E77F66E47448}" presName="FourNodes_1_text" presStyleLbl="node1" presStyleIdx="3" presStyleCnt="4">
        <dgm:presLayoutVars>
          <dgm:bulletEnabled val="1"/>
        </dgm:presLayoutVars>
      </dgm:prSet>
      <dgm:spPr/>
    </dgm:pt>
    <dgm:pt modelId="{8F7A88FD-DE40-4A1C-B19C-437E4D8E7316}" type="pres">
      <dgm:prSet presAssocID="{4064319E-C9E2-4998-B4B1-E77F66E47448}" presName="FourNodes_2_text" presStyleLbl="node1" presStyleIdx="3" presStyleCnt="4">
        <dgm:presLayoutVars>
          <dgm:bulletEnabled val="1"/>
        </dgm:presLayoutVars>
      </dgm:prSet>
      <dgm:spPr/>
    </dgm:pt>
    <dgm:pt modelId="{0325A36D-C56D-442B-8B06-5FDD346E6906}" type="pres">
      <dgm:prSet presAssocID="{4064319E-C9E2-4998-B4B1-E77F66E47448}" presName="FourNodes_3_text" presStyleLbl="node1" presStyleIdx="3" presStyleCnt="4">
        <dgm:presLayoutVars>
          <dgm:bulletEnabled val="1"/>
        </dgm:presLayoutVars>
      </dgm:prSet>
      <dgm:spPr/>
    </dgm:pt>
    <dgm:pt modelId="{81CDBBBE-E605-4CFF-8288-2710783C7D89}" type="pres">
      <dgm:prSet presAssocID="{4064319E-C9E2-4998-B4B1-E77F66E4744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EFEF713-6BF7-4D40-B2A9-F2001875A84E}" srcId="{4064319E-C9E2-4998-B4B1-E77F66E47448}" destId="{55EBDCC8-179A-4CF2-8888-0F7679957525}" srcOrd="0" destOrd="0" parTransId="{32AD3A8E-B79D-4073-A691-717CA10DE971}" sibTransId="{722547E1-841C-4397-9AE6-4DD85EB0270C}"/>
    <dgm:cxn modelId="{2160331B-0BD0-4F63-A9F3-EC1D030C1AC3}" type="presOf" srcId="{C688B057-DEAA-450B-B842-3D548936BD02}" destId="{2819F57C-E748-4C98-8121-AC8B092CF1CD}" srcOrd="0" destOrd="0" presId="urn:microsoft.com/office/officeart/2005/8/layout/vProcess5"/>
    <dgm:cxn modelId="{100BFE20-2EDE-4C42-8448-1D8B359E362A}" type="presOf" srcId="{A2183D00-2F89-4FD7-8E6F-354C0924C9F1}" destId="{8F7A88FD-DE40-4A1C-B19C-437E4D8E7316}" srcOrd="1" destOrd="0" presId="urn:microsoft.com/office/officeart/2005/8/layout/vProcess5"/>
    <dgm:cxn modelId="{35FBE434-C9CD-4B5B-9D69-F27DB350F02B}" srcId="{4064319E-C9E2-4998-B4B1-E77F66E47448}" destId="{B9AAAA63-1D7D-4FC0-93FC-ECD7EF5044A0}" srcOrd="2" destOrd="0" parTransId="{984B99EA-84EF-482C-B13B-2A14564F89D6}" sibTransId="{360C13B1-3108-4777-AEE6-559466604C4D}"/>
    <dgm:cxn modelId="{06D0993E-E9F6-4CE5-98BA-0486B81E1996}" type="presOf" srcId="{B9AAAA63-1D7D-4FC0-93FC-ECD7EF5044A0}" destId="{0325A36D-C56D-442B-8B06-5FDD346E6906}" srcOrd="1" destOrd="0" presId="urn:microsoft.com/office/officeart/2005/8/layout/vProcess5"/>
    <dgm:cxn modelId="{27D7865D-FF10-4FEC-97A7-777C45C7ACE5}" srcId="{4064319E-C9E2-4998-B4B1-E77F66E47448}" destId="{D6AD06E3-4012-40B4-8AD7-B06E4E8A15FC}" srcOrd="3" destOrd="0" parTransId="{37F9A8CC-7E37-4749-9E72-E9C392BCA97B}" sibTransId="{A76483FC-7173-4A23-BBDF-EE4D4BB17BC1}"/>
    <dgm:cxn modelId="{3723D652-8C21-40E0-BB84-4FD4E952A423}" type="presOf" srcId="{4064319E-C9E2-4998-B4B1-E77F66E47448}" destId="{0E9361B3-4AB2-4DB4-9DE7-7576BA988176}" srcOrd="0" destOrd="0" presId="urn:microsoft.com/office/officeart/2005/8/layout/vProcess5"/>
    <dgm:cxn modelId="{DEE9A877-CECA-4070-AB66-1EA7E061F70F}" type="presOf" srcId="{D6AD06E3-4012-40B4-8AD7-B06E4E8A15FC}" destId="{56AC4BE1-9968-4A23-938C-821BF953286A}" srcOrd="0" destOrd="0" presId="urn:microsoft.com/office/officeart/2005/8/layout/vProcess5"/>
    <dgm:cxn modelId="{55083198-7F7A-4391-AB83-1009EA0D7346}" type="presOf" srcId="{A2183D00-2F89-4FD7-8E6F-354C0924C9F1}" destId="{8EBC6881-195E-4C1B-BAE5-FC454B2E5890}" srcOrd="0" destOrd="0" presId="urn:microsoft.com/office/officeart/2005/8/layout/vProcess5"/>
    <dgm:cxn modelId="{E6838CBB-FE65-41ED-BE04-3C0EE20D70A6}" type="presOf" srcId="{55EBDCC8-179A-4CF2-8888-0F7679957525}" destId="{BB052959-391C-4FE3-974F-3E2409A6AF4D}" srcOrd="1" destOrd="0" presId="urn:microsoft.com/office/officeart/2005/8/layout/vProcess5"/>
    <dgm:cxn modelId="{F816EBC0-3E9F-482C-A261-0AE9F63F47F3}" type="presOf" srcId="{722547E1-841C-4397-9AE6-4DD85EB0270C}" destId="{55750B8B-57FB-4F87-8A95-7FAACD159BED}" srcOrd="0" destOrd="0" presId="urn:microsoft.com/office/officeart/2005/8/layout/vProcess5"/>
    <dgm:cxn modelId="{4773F9C7-BF85-48D4-82C4-1C7C069A1DE5}" srcId="{4064319E-C9E2-4998-B4B1-E77F66E47448}" destId="{A2183D00-2F89-4FD7-8E6F-354C0924C9F1}" srcOrd="1" destOrd="0" parTransId="{3D4D342B-6FBE-4505-995D-65C6B007A14D}" sibTransId="{C688B057-DEAA-450B-B842-3D548936BD02}"/>
    <dgm:cxn modelId="{9E49A1D7-CDDE-4F86-AFC2-207122E3717E}" type="presOf" srcId="{55EBDCC8-179A-4CF2-8888-0F7679957525}" destId="{3D361E4A-7CE7-425F-8949-8559A2CCB5C3}" srcOrd="0" destOrd="0" presId="urn:microsoft.com/office/officeart/2005/8/layout/vProcess5"/>
    <dgm:cxn modelId="{499F54E3-4232-4170-9F23-8F5DAB08049E}" type="presOf" srcId="{D6AD06E3-4012-40B4-8AD7-B06E4E8A15FC}" destId="{81CDBBBE-E605-4CFF-8288-2710783C7D89}" srcOrd="1" destOrd="0" presId="urn:microsoft.com/office/officeart/2005/8/layout/vProcess5"/>
    <dgm:cxn modelId="{274D5AE9-922F-4BC0-B245-85EB689A31E9}" type="presOf" srcId="{B9AAAA63-1D7D-4FC0-93FC-ECD7EF5044A0}" destId="{723C8550-3050-4C05-AD71-A2F161776B08}" srcOrd="0" destOrd="0" presId="urn:microsoft.com/office/officeart/2005/8/layout/vProcess5"/>
    <dgm:cxn modelId="{59132DEF-959B-46DF-920B-2069A6C9D315}" type="presOf" srcId="{360C13B1-3108-4777-AEE6-559466604C4D}" destId="{D7878632-26F2-4CB0-AB32-5ADF3034E25E}" srcOrd="0" destOrd="0" presId="urn:microsoft.com/office/officeart/2005/8/layout/vProcess5"/>
    <dgm:cxn modelId="{25BB1267-18AF-4437-9834-A841FF13AB3B}" type="presParOf" srcId="{0E9361B3-4AB2-4DB4-9DE7-7576BA988176}" destId="{8BAAAC49-A0AB-4DED-AB11-69F761C60F58}" srcOrd="0" destOrd="0" presId="urn:microsoft.com/office/officeart/2005/8/layout/vProcess5"/>
    <dgm:cxn modelId="{A9953C10-14FF-41F0-A2B9-751CA65D06F2}" type="presParOf" srcId="{0E9361B3-4AB2-4DB4-9DE7-7576BA988176}" destId="{3D361E4A-7CE7-425F-8949-8559A2CCB5C3}" srcOrd="1" destOrd="0" presId="urn:microsoft.com/office/officeart/2005/8/layout/vProcess5"/>
    <dgm:cxn modelId="{3B1D90D4-F124-49E6-8D00-EFB3895635B3}" type="presParOf" srcId="{0E9361B3-4AB2-4DB4-9DE7-7576BA988176}" destId="{8EBC6881-195E-4C1B-BAE5-FC454B2E5890}" srcOrd="2" destOrd="0" presId="urn:microsoft.com/office/officeart/2005/8/layout/vProcess5"/>
    <dgm:cxn modelId="{D0907A2D-73F2-4B37-A2F1-7CAEBB852BB4}" type="presParOf" srcId="{0E9361B3-4AB2-4DB4-9DE7-7576BA988176}" destId="{723C8550-3050-4C05-AD71-A2F161776B08}" srcOrd="3" destOrd="0" presId="urn:microsoft.com/office/officeart/2005/8/layout/vProcess5"/>
    <dgm:cxn modelId="{76726DBC-CB25-417B-984D-4F5A3379E271}" type="presParOf" srcId="{0E9361B3-4AB2-4DB4-9DE7-7576BA988176}" destId="{56AC4BE1-9968-4A23-938C-821BF953286A}" srcOrd="4" destOrd="0" presId="urn:microsoft.com/office/officeart/2005/8/layout/vProcess5"/>
    <dgm:cxn modelId="{0A4F263F-A528-4DB7-8137-08F3A5AF122A}" type="presParOf" srcId="{0E9361B3-4AB2-4DB4-9DE7-7576BA988176}" destId="{55750B8B-57FB-4F87-8A95-7FAACD159BED}" srcOrd="5" destOrd="0" presId="urn:microsoft.com/office/officeart/2005/8/layout/vProcess5"/>
    <dgm:cxn modelId="{F85404A0-25C9-49CA-93A9-BCE512A6DA05}" type="presParOf" srcId="{0E9361B3-4AB2-4DB4-9DE7-7576BA988176}" destId="{2819F57C-E748-4C98-8121-AC8B092CF1CD}" srcOrd="6" destOrd="0" presId="urn:microsoft.com/office/officeart/2005/8/layout/vProcess5"/>
    <dgm:cxn modelId="{B944F3DB-EC81-4ABF-8463-F376DAD37ECE}" type="presParOf" srcId="{0E9361B3-4AB2-4DB4-9DE7-7576BA988176}" destId="{D7878632-26F2-4CB0-AB32-5ADF3034E25E}" srcOrd="7" destOrd="0" presId="urn:microsoft.com/office/officeart/2005/8/layout/vProcess5"/>
    <dgm:cxn modelId="{3C8D732B-E8C1-4A7F-889B-791FE46B8234}" type="presParOf" srcId="{0E9361B3-4AB2-4DB4-9DE7-7576BA988176}" destId="{BB052959-391C-4FE3-974F-3E2409A6AF4D}" srcOrd="8" destOrd="0" presId="urn:microsoft.com/office/officeart/2005/8/layout/vProcess5"/>
    <dgm:cxn modelId="{71C6E0E2-9D8A-4230-8DEC-1FE0E40D8750}" type="presParOf" srcId="{0E9361B3-4AB2-4DB4-9DE7-7576BA988176}" destId="{8F7A88FD-DE40-4A1C-B19C-437E4D8E7316}" srcOrd="9" destOrd="0" presId="urn:microsoft.com/office/officeart/2005/8/layout/vProcess5"/>
    <dgm:cxn modelId="{AD810942-C5E5-4AC3-B85E-1CDEB9C5E697}" type="presParOf" srcId="{0E9361B3-4AB2-4DB4-9DE7-7576BA988176}" destId="{0325A36D-C56D-442B-8B06-5FDD346E6906}" srcOrd="10" destOrd="0" presId="urn:microsoft.com/office/officeart/2005/8/layout/vProcess5"/>
    <dgm:cxn modelId="{9AA23FF5-ED02-4D89-9DAC-332CEEF3A734}" type="presParOf" srcId="{0E9361B3-4AB2-4DB4-9DE7-7576BA988176}" destId="{81CDBBBE-E605-4CFF-8288-2710783C7D8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61E4A-7CE7-425F-8949-8559A2CCB5C3}">
      <dsp:nvSpPr>
        <dsp:cNvPr id="0" name=""/>
        <dsp:cNvSpPr/>
      </dsp:nvSpPr>
      <dsp:spPr>
        <a:xfrm>
          <a:off x="0" y="0"/>
          <a:ext cx="4511040" cy="1207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Examined each data set, info &amp; columns, size.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5352" y="35352"/>
        <a:ext cx="3106592" cy="1136304"/>
      </dsp:txXfrm>
    </dsp:sp>
    <dsp:sp modelId="{8EBC6881-195E-4C1B-BAE5-FC454B2E5890}">
      <dsp:nvSpPr>
        <dsp:cNvPr id="0" name=""/>
        <dsp:cNvSpPr/>
      </dsp:nvSpPr>
      <dsp:spPr>
        <a:xfrm>
          <a:off x="377799" y="1426464"/>
          <a:ext cx="4511040" cy="1207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[Describe the collection, </a:t>
          </a:r>
          <a:endParaRPr lang="en-US" sz="2000" kern="1200" dirty="0"/>
        </a:p>
      </dsp:txBody>
      <dsp:txXfrm>
        <a:off x="413151" y="1461816"/>
        <a:ext cx="3277981" cy="1136304"/>
      </dsp:txXfrm>
    </dsp:sp>
    <dsp:sp modelId="{723C8550-3050-4C05-AD71-A2F161776B08}">
      <dsp:nvSpPr>
        <dsp:cNvPr id="0" name=""/>
        <dsp:cNvSpPr/>
      </dsp:nvSpPr>
      <dsp:spPr>
        <a:xfrm>
          <a:off x="749960" y="2852928"/>
          <a:ext cx="4511040" cy="1207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exploration, </a:t>
          </a:r>
          <a:endParaRPr lang="en-US" sz="2000" kern="1200" dirty="0"/>
        </a:p>
      </dsp:txBody>
      <dsp:txXfrm>
        <a:off x="785312" y="2888280"/>
        <a:ext cx="3283620" cy="1136303"/>
      </dsp:txXfrm>
    </dsp:sp>
    <dsp:sp modelId="{56AC4BE1-9968-4A23-938C-821BF953286A}">
      <dsp:nvSpPr>
        <dsp:cNvPr id="0" name=""/>
        <dsp:cNvSpPr/>
      </dsp:nvSpPr>
      <dsp:spPr>
        <a:xfrm>
          <a:off x="1127759" y="4279392"/>
          <a:ext cx="4511040" cy="1207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and cleanup process.]</a:t>
          </a:r>
          <a:endParaRPr lang="en-US" sz="2000" kern="1200" dirty="0"/>
        </a:p>
      </dsp:txBody>
      <dsp:txXfrm>
        <a:off x="1163111" y="4314744"/>
        <a:ext cx="3277981" cy="1136304"/>
      </dsp:txXfrm>
    </dsp:sp>
    <dsp:sp modelId="{55750B8B-57FB-4F87-8A95-7FAACD159BED}">
      <dsp:nvSpPr>
        <dsp:cNvPr id="0" name=""/>
        <dsp:cNvSpPr/>
      </dsp:nvSpPr>
      <dsp:spPr>
        <a:xfrm>
          <a:off x="3726484" y="924458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903009" y="924458"/>
        <a:ext cx="431505" cy="590378"/>
      </dsp:txXfrm>
    </dsp:sp>
    <dsp:sp modelId="{2819F57C-E748-4C98-8121-AC8B092CF1CD}">
      <dsp:nvSpPr>
        <dsp:cNvPr id="0" name=""/>
        <dsp:cNvSpPr/>
      </dsp:nvSpPr>
      <dsp:spPr>
        <a:xfrm>
          <a:off x="4104284" y="2350922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280809" y="2350922"/>
        <a:ext cx="431505" cy="590378"/>
      </dsp:txXfrm>
    </dsp:sp>
    <dsp:sp modelId="{D7878632-26F2-4CB0-AB32-5ADF3034E25E}">
      <dsp:nvSpPr>
        <dsp:cNvPr id="0" name=""/>
        <dsp:cNvSpPr/>
      </dsp:nvSpPr>
      <dsp:spPr>
        <a:xfrm>
          <a:off x="4476445" y="3777386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652970" y="3777386"/>
        <a:ext cx="431505" cy="590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8/5/2024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8/5/2024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Carolyn</a:t>
            </a:r>
          </a:p>
          <a:p>
            <a:endParaRPr lang="en-US" dirty="0"/>
          </a:p>
          <a:p>
            <a:r>
              <a:rPr lang="en-US" dirty="0"/>
              <a:t>Global Warming – Fact or Fiction??</a:t>
            </a:r>
          </a:p>
          <a:p>
            <a:endParaRPr lang="en-US" dirty="0"/>
          </a:p>
          <a:p>
            <a:r>
              <a:rPr lang="en-US" dirty="0"/>
              <a:t>Global warming: a phrase we've all heard and perhaps grown accustomed to, but today, let's unpack some data.</a:t>
            </a:r>
          </a:p>
          <a:p>
            <a:r>
              <a:rPr lang="en-US" dirty="0"/>
              <a:t>This session will unveil how artificial intelligence helps us understand the intricate dance between CO2 emissions and rising global temperatures—see what the data </a:t>
            </a:r>
            <a:r>
              <a:rPr lang="en-US" u="sng" dirty="0"/>
              <a:t>really </a:t>
            </a:r>
            <a:r>
              <a:rPr lang="en-US" dirty="0"/>
              <a:t>tells us.</a:t>
            </a:r>
          </a:p>
          <a:p>
            <a:endParaRPr lang="en-US" dirty="0"/>
          </a:p>
          <a:p>
            <a:r>
              <a:rPr lang="en-US" dirty="0"/>
              <a:t>I’m Carolyn Scheese, and my team mates are: Danielle </a:t>
            </a:r>
            <a:r>
              <a:rPr lang="en-US" dirty="0" err="1"/>
              <a:t>Dejean</a:t>
            </a:r>
            <a:r>
              <a:rPr lang="en-US" dirty="0"/>
              <a:t>, </a:t>
            </a:r>
            <a:r>
              <a:rPr lang="en-US" dirty="0" err="1"/>
              <a:t>Kaidon</a:t>
            </a:r>
            <a:r>
              <a:rPr lang="en-US" dirty="0"/>
              <a:t> Kennedy, &amp; </a:t>
            </a:r>
            <a:r>
              <a:rPr lang="en-US" dirty="0" err="1"/>
              <a:t>Harprett</a:t>
            </a:r>
            <a:r>
              <a:rPr lang="en-US" dirty="0"/>
              <a:t> Singh </a:t>
            </a:r>
          </a:p>
          <a:p>
            <a:r>
              <a:rPr lang="en-US" dirty="0"/>
              <a:t>And we are excited to present our project to you.  </a:t>
            </a:r>
          </a:p>
          <a:p>
            <a:r>
              <a:rPr lang="en-US" dirty="0"/>
              <a:t>We had a lot of fun and learned a lot!  </a:t>
            </a:r>
          </a:p>
          <a:p>
            <a:r>
              <a:rPr lang="en-US" dirty="0"/>
              <a:t>We hope you will enjoy our presentation.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2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Harpreet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6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Harprett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1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Kaidon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05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Kaidon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59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Kaidon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Kaidon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33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Kaidon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Kaidon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Kaidon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54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Kaidon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0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Carolyn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21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Carolyn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60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75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35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9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Carolyn</a:t>
            </a:r>
          </a:p>
          <a:p>
            <a:endParaRPr lang="en-US" dirty="0"/>
          </a:p>
          <a:p>
            <a:r>
              <a:rPr lang="en-US" dirty="0"/>
              <a:t>We looked at several data sets beginning with Kaggle. We also explored other data sets from NASA and many others that we found by searching the internet. </a:t>
            </a:r>
          </a:p>
          <a:p>
            <a:r>
              <a:rPr lang="en-US" dirty="0"/>
              <a:t>We initially started with 2 data sets then decided that the data set from World Bank did not contain the information we were looking for, so we excluded it. We added additional 2 data sets from Kaggle. </a:t>
            </a:r>
          </a:p>
          <a:p>
            <a:r>
              <a:rPr lang="en-US" dirty="0"/>
              <a:t>We finally settled on 3 data sets from Kaggle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Global Warming Trends (1961-2022)</a:t>
            </a:r>
          </a:p>
          <a:p>
            <a:pPr marL="457200" lvl="1" indent="0">
              <a:buNone/>
            </a:pPr>
            <a:r>
              <a:rPr lang="en-US" sz="1200" kern="100" dirty="0"/>
              <a:t>Country wise surface temperature from 1961 to 2022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2. Countries and their Continents</a:t>
            </a:r>
          </a:p>
          <a:p>
            <a:r>
              <a:rPr lang="en-US" dirty="0"/>
              <a:t>       196 countries matched to their continent</a:t>
            </a:r>
          </a:p>
          <a:p>
            <a:endParaRPr lang="en-US" dirty="0"/>
          </a:p>
          <a:p>
            <a:r>
              <a:rPr lang="en-US" dirty="0"/>
              <a:t>3. Temp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Temperature of all countries from (1995-2020)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35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1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93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52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Harpreet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61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Harpreet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79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Harpreet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1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8/5/2024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awadawan/global-warming-trends-1961-2022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ata.worldbank.org/indicator/EN.ATM.CO2E.PC?most_recent_year_desc=false" TargetMode="External"/><Relationship Id="rId5" Type="http://schemas.openxmlformats.org/officeDocument/2006/relationships/hyperlink" Target="https://www.kaggle.com/datasets/subhamjain/temperature-of-all-countries-19952020" TargetMode="External"/><Relationship Id="rId4" Type="http://schemas.openxmlformats.org/officeDocument/2006/relationships/hyperlink" Target="https://www.kaggle.com/datasets/hserdaraltan/countries-by-contin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80C953D5-F020-D3E9-5E0A-DB4E3AE134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69912" y="1828800"/>
            <a:ext cx="11049000" cy="3048001"/>
          </a:xfrm>
        </p:spPr>
        <p:txBody>
          <a:bodyPr>
            <a:normAutofit/>
          </a:bodyPr>
          <a:lstStyle/>
          <a:p>
            <a:r>
              <a:rPr lang="en-US" altLang="en-US" dirty="0"/>
              <a:t>Project 1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Global Warming – Fact or Fiction? </a:t>
            </a:r>
          </a:p>
        </p:txBody>
      </p:sp>
      <p:sp>
        <p:nvSpPr>
          <p:cNvPr id="4099" name="Subtitle 2">
            <a:extLst>
              <a:ext uri="{FF2B5EF4-FFF2-40B4-BE49-F238E27FC236}">
                <a16:creationId xmlns:a16="http://schemas.microsoft.com/office/drawing/2014/main" id="{A28AFEB8-90C8-B116-61C0-AE469B51EFA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46262" y="5410200"/>
            <a:ext cx="8496299" cy="762000"/>
          </a:xfrm>
        </p:spPr>
        <p:txBody>
          <a:bodyPr/>
          <a:lstStyle/>
          <a:p>
            <a:r>
              <a:rPr lang="en-US" altLang="en-US" dirty="0"/>
              <a:t>Danielle </a:t>
            </a:r>
            <a:r>
              <a:rPr lang="en-US" altLang="en-US" dirty="0" err="1"/>
              <a:t>Dejean</a:t>
            </a:r>
            <a:r>
              <a:rPr lang="en-US" altLang="en-US" dirty="0"/>
              <a:t>, </a:t>
            </a:r>
            <a:r>
              <a:rPr lang="en-US" altLang="en-US" dirty="0" err="1"/>
              <a:t>Kaidon</a:t>
            </a:r>
            <a:r>
              <a:rPr lang="en-US" altLang="en-US" dirty="0"/>
              <a:t> Kennedy, Carolyn Scheese, </a:t>
            </a:r>
            <a:r>
              <a:rPr lang="en-US" altLang="en-US" dirty="0" err="1"/>
              <a:t>Harprett</a:t>
            </a:r>
            <a:r>
              <a:rPr lang="en-US" altLang="en-US" dirty="0"/>
              <a:t> Singh</a:t>
            </a:r>
          </a:p>
          <a:p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304800"/>
            <a:ext cx="3886200" cy="1981200"/>
          </a:xfrm>
        </p:spPr>
        <p:txBody>
          <a:bodyPr anchor="b">
            <a:normAutofit/>
          </a:bodyPr>
          <a:lstStyle/>
          <a:p>
            <a:r>
              <a:rPr lang="en-US" dirty="0"/>
              <a:t>Scatter plot of temp &amp; CO2 increase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499" y="2828636"/>
            <a:ext cx="3886200" cy="3733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1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/>
            <a:r>
              <a:rPr lang="en-US" sz="1100" b="0" i="0" dirty="0">
                <a:effectLst/>
              </a:rPr>
              <a:t>Include any relevant code or demonstrations of the application or analysis.</a:t>
            </a:r>
          </a:p>
          <a:p>
            <a:pPr marL="742727" lvl="1" indent="-285664"/>
            <a:r>
              <a:rPr lang="en-US" sz="1100" b="0" i="0" dirty="0">
                <a:effectLst/>
              </a:rPr>
              <a:t>Discuss any unanticipated insights or problems that arose and how you resolved them.]</a:t>
            </a:r>
          </a:p>
          <a:p>
            <a:pPr marL="742727" lvl="1" indent="-285664"/>
            <a:endParaRPr lang="en-US" sz="1100" b="0" i="0" dirty="0">
              <a:effectLst/>
            </a:endParaRPr>
          </a:p>
          <a:p>
            <a:pPr marL="742727" lvl="1" indent="-285664"/>
            <a:endParaRPr lang="en-US" sz="1100" dirty="0"/>
          </a:p>
          <a:p>
            <a:pPr marL="742727" lvl="1" indent="-285664"/>
            <a:endParaRPr lang="en-US" sz="1100" b="0" i="0" dirty="0">
              <a:effectLst/>
            </a:endParaRPr>
          </a:p>
          <a:p>
            <a:pPr marL="742727" lvl="1" indent="-285664"/>
            <a:endParaRPr lang="en-US" sz="1100" b="0" i="1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Create a scatter plot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figure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(8, 6))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scatter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(avg_co2_temp_continent_country['CO2 emissions (metric tons per capita)'], avg_co2_temp_continent_country['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YearlyAvgTemperature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'], color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'blue', alpha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0.6)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500" i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Scatter plot with index on x-axis and Temp increase on y-axis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5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xlabel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('Index')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ylabel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('Temperature Increase')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('Scatter Plot of Temperature Increase and co2 increase')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grid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</a:t>
            </a:r>
            <a:r>
              <a:rPr lang="en-US" sz="15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96817-F835-659A-6CE0-E2A50959F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685800"/>
            <a:ext cx="7285714" cy="5276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717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4419600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Average Temp over time by Country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3BBF0-1197-86FB-FABE-17E89B34F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517" y="911331"/>
            <a:ext cx="7391399" cy="50353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917" y="2514600"/>
            <a:ext cx="44196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/>
            <a:r>
              <a:rPr lang="en-US" sz="1100" b="0" i="0" dirty="0">
                <a:effectLst/>
              </a:rPr>
              <a:t>Include any relevant code or demonstrations of the application or analysis.</a:t>
            </a:r>
          </a:p>
          <a:p>
            <a:pPr marL="742727" lvl="1" indent="-285664"/>
            <a:r>
              <a:rPr lang="en-US" sz="1100" b="0" i="0" dirty="0">
                <a:effectLst/>
              </a:rPr>
              <a:t>Discuss any unanticipated insights or problems that arose and how you resolved them.]</a:t>
            </a:r>
          </a:p>
          <a:p>
            <a:pPr marL="742727" lvl="1" indent="-285664"/>
            <a:endParaRPr lang="en-US" sz="11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i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plotting the change in avg temp in countries over time</a:t>
            </a:r>
            <a:endParaRPr lang="en-US" sz="13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pivot_df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avg_temp_continent_country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pivot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(index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'Year', columns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'Country', values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YearlyAvgTemperature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Plot</a:t>
            </a:r>
            <a:endParaRPr lang="en-US" sz="13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pivot_df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plot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(kind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'line', 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(10, 6))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('Average Temperature Over Time by Country')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xlabel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('Year')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ylabel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('Average Temperature')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legend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(title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'Countries')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grid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745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0"/>
            <a:ext cx="3886200" cy="17526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Average Temp over time by Continent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287" y="2286000"/>
            <a:ext cx="3886200" cy="4419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1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/>
            <a:r>
              <a:rPr lang="en-US" sz="1100" b="0" i="0" dirty="0">
                <a:effectLst/>
              </a:rPr>
              <a:t>Include any relevant code or demonstrations of the application or analysis.</a:t>
            </a:r>
          </a:p>
          <a:p>
            <a:pPr marL="742727" lvl="1" indent="-285664"/>
            <a:r>
              <a:rPr lang="en-US" sz="1100" b="0" i="0" dirty="0">
                <a:effectLst/>
              </a:rPr>
              <a:t>Discuss any unanticipated insights or problems that arose and how you resolved them.]</a:t>
            </a:r>
          </a:p>
          <a:p>
            <a:pPr marL="742727" lvl="1" indent="-285664"/>
            <a:endParaRPr lang="en-US" sz="1100" b="0" i="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#now we just have to plot the new data set to see the change in avg temperatures in continents over 25 years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df_pivot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continent_avg_temps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pivot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(index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'Year', columns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'Continent', values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YearlyAvgTemperature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Plot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df_pivot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plot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(kind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'line', 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(10, 6))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('Average Temperature Over Time by Continent')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xlabel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('Year')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ylabel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('Average Temperature')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legend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(title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'Continents')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grid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5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5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</a:t>
            </a:r>
            <a:r>
              <a:rPr lang="en-US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285527" indent="-285664"/>
            <a:endParaRPr lang="en-US" sz="1700" b="0" i="0" dirty="0">
              <a:effectLst/>
            </a:endParaRPr>
          </a:p>
          <a:p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FA1A2-02F6-DA55-A28B-C16E7D9C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21" y="1143000"/>
            <a:ext cx="7852078" cy="49223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095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304800"/>
            <a:ext cx="3886200" cy="19812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Average cO2 Emissions  over time by Continent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6020" y="2789382"/>
            <a:ext cx="3886200" cy="3733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1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/>
            <a:r>
              <a:rPr lang="en-US" sz="1100" b="0" i="0" dirty="0">
                <a:effectLst/>
              </a:rPr>
              <a:t>Include any relevant code or demonstrations of the application or analysis.</a:t>
            </a:r>
          </a:p>
          <a:p>
            <a:pPr marL="742727" lvl="1" indent="-285664"/>
            <a:r>
              <a:rPr lang="en-US" sz="1100" b="0" i="0" dirty="0">
                <a:effectLst/>
              </a:rPr>
              <a:t>Discuss any unanticipated insights or problems that arose and how you resolved them.]</a:t>
            </a:r>
          </a:p>
          <a:p>
            <a:pPr marL="742727" lvl="1" indent="-285664"/>
            <a:endParaRPr lang="en-US" sz="1100" b="0" i="0" dirty="0">
              <a:effectLst/>
            </a:endParaRPr>
          </a:p>
          <a:p>
            <a:pPr marL="742727" lvl="1" indent="-285664"/>
            <a:endParaRPr lang="en-US" sz="1100" dirty="0"/>
          </a:p>
          <a:p>
            <a:pPr marL="742727" lvl="1" indent="-285664"/>
            <a:endParaRPr lang="en-US" sz="1100" b="0" i="0" dirty="0">
              <a:effectLst/>
            </a:endParaRPr>
          </a:p>
          <a:p>
            <a:pPr marL="742727" lvl="1" indent="-285664"/>
            <a:endParaRPr lang="en-US" sz="1100" b="0" i="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Plot</a:t>
            </a:r>
            <a:endParaRPr lang="en-US" sz="13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df_pivot_co2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plot(kind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'line', 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(10, 6))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('Average Co2 Emissions Over Time by Continent')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xlabel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('Year')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ylabel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('Average CO2(metric tons per capita)')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legend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(title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'Continents')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grid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3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</a:t>
            </a:r>
            <a:r>
              <a:rPr lang="en-US" sz="13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  <a:endParaRPr lang="en-US" sz="1300" b="0" i="0" dirty="0">
              <a:effectLst/>
              <a:latin typeface="Aptos" panose="020B0004020202020204" pitchFamily="34" charset="0"/>
            </a:endParaRPr>
          </a:p>
          <a:p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8BA93-ED41-5D10-2582-B88134980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60"/>
          <a:stretch/>
        </p:blipFill>
        <p:spPr>
          <a:xfrm>
            <a:off x="4341812" y="914400"/>
            <a:ext cx="7640993" cy="5105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933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5" y="304800"/>
            <a:ext cx="3733798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Forecasting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407" y="1828800"/>
            <a:ext cx="3565733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Include any relevant code or demonstrations of the application or analysis.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Discuss any unanticipated insights or problems that arose and how you resolved them.]</a:t>
            </a:r>
          </a:p>
          <a:p>
            <a:pPr marL="4572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Needs revised code with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C8EB6-D1EE-3F2C-91E5-ED285F5CB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"/>
          <a:stretch/>
        </p:blipFill>
        <p:spPr>
          <a:xfrm>
            <a:off x="4684125" y="1371600"/>
            <a:ext cx="6821815" cy="38655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8647A-82F7-601D-49AC-8FE8E21D89B9}"/>
              </a:ext>
            </a:extLst>
          </p:cNvPr>
          <p:cNvSpPr txBox="1"/>
          <p:nvPr/>
        </p:nvSpPr>
        <p:spPr>
          <a:xfrm>
            <a:off x="5332412" y="457200"/>
            <a:ext cx="59451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Needs labels</a:t>
            </a:r>
          </a:p>
        </p:txBody>
      </p:sp>
    </p:spTree>
    <p:extLst>
      <p:ext uri="{BB962C8B-B14F-4D97-AF65-F5344CB8AC3E}">
        <p14:creationId xmlns:p14="http://schemas.microsoft.com/office/powerpoint/2010/main" val="78013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5" y="304800"/>
            <a:ext cx="3733798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Forecasting –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407" y="1828800"/>
            <a:ext cx="3565733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Include any relevant code or demonstrations of the application or analysis.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Discuss any unanticipated insights or problems that arose and how you resolved them.]</a:t>
            </a:r>
          </a:p>
          <a:p>
            <a:pPr marL="4572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Needs revised code with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C8EB6-D1EE-3F2C-91E5-ED285F5CB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"/>
          <a:stretch/>
        </p:blipFill>
        <p:spPr>
          <a:xfrm>
            <a:off x="4684125" y="1371600"/>
            <a:ext cx="6821815" cy="38655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8647A-82F7-601D-49AC-8FE8E21D89B9}"/>
              </a:ext>
            </a:extLst>
          </p:cNvPr>
          <p:cNvSpPr txBox="1"/>
          <p:nvPr/>
        </p:nvSpPr>
        <p:spPr>
          <a:xfrm>
            <a:off x="5332412" y="457200"/>
            <a:ext cx="59451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Needs labels</a:t>
            </a:r>
          </a:p>
        </p:txBody>
      </p:sp>
    </p:spTree>
    <p:extLst>
      <p:ext uri="{BB962C8B-B14F-4D97-AF65-F5344CB8AC3E}">
        <p14:creationId xmlns:p14="http://schemas.microsoft.com/office/powerpoint/2010/main" val="42864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07" y="228600"/>
            <a:ext cx="3809998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Forecasting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7013" y="1676400"/>
            <a:ext cx="35814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Include any relevant code or demonstrations of the application or analysis.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Discuss any unanticipated insights or problems that arose and how you resolved them.]</a:t>
            </a:r>
          </a:p>
          <a:p>
            <a:pPr marL="742727" lvl="1" indent="-285664" algn="l"/>
            <a:endParaRPr lang="en-US" sz="1400" dirty="0"/>
          </a:p>
          <a:p>
            <a:pPr marL="228463" indent="0">
              <a:buNone/>
            </a:pPr>
            <a:r>
              <a:rPr lang="en-US" sz="1300" dirty="0">
                <a:solidFill>
                  <a:srgbClr val="FF0000"/>
                </a:solidFill>
                <a:latin typeface="Aptos" panose="020B0004020202020204" pitchFamily="34" charset="0"/>
              </a:rPr>
              <a:t>Needs revised code with labels</a:t>
            </a:r>
            <a:endParaRPr lang="en-US" sz="1300" b="0" i="0" dirty="0">
              <a:solidFill>
                <a:srgbClr val="FF0000"/>
              </a:solidFill>
              <a:effectLst/>
              <a:latin typeface="Aptos" panose="020B0004020202020204" pitchFamily="34" charset="0"/>
            </a:endParaRPr>
          </a:p>
          <a:p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63FA1-6E64-EA4C-E502-1216B7051D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DDE4B-389D-1966-0FDE-75DC1C4DF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"/>
          <a:stretch/>
        </p:blipFill>
        <p:spPr>
          <a:xfrm>
            <a:off x="4037012" y="1739212"/>
            <a:ext cx="7637943" cy="4844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74828A-6C2A-CC76-1124-3DF95A191316}"/>
              </a:ext>
            </a:extLst>
          </p:cNvPr>
          <p:cNvSpPr txBox="1"/>
          <p:nvPr/>
        </p:nvSpPr>
        <p:spPr>
          <a:xfrm>
            <a:off x="5332412" y="457200"/>
            <a:ext cx="59451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Needs labels</a:t>
            </a:r>
          </a:p>
        </p:txBody>
      </p:sp>
    </p:spTree>
    <p:extLst>
      <p:ext uri="{BB962C8B-B14F-4D97-AF65-F5344CB8AC3E}">
        <p14:creationId xmlns:p14="http://schemas.microsoft.com/office/powerpoint/2010/main" val="41528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07" y="228600"/>
            <a:ext cx="3809998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Forecasting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7013" y="1676400"/>
            <a:ext cx="35814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Include any relevant code or demonstrations of the application or analysis.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Discuss any unanticipated insights or problems that arose and how you resolved them.]</a:t>
            </a:r>
          </a:p>
          <a:p>
            <a:pPr marL="742727" lvl="1" indent="-285664" algn="l"/>
            <a:endParaRPr lang="en-US" sz="1400" dirty="0"/>
          </a:p>
          <a:p>
            <a:pPr marL="228463" indent="0">
              <a:buNone/>
            </a:pPr>
            <a:r>
              <a:rPr lang="en-US" sz="1300" dirty="0">
                <a:solidFill>
                  <a:srgbClr val="FF0000"/>
                </a:solidFill>
                <a:latin typeface="Aptos" panose="020B0004020202020204" pitchFamily="34" charset="0"/>
              </a:rPr>
              <a:t>Needs revised code with labels</a:t>
            </a:r>
            <a:endParaRPr lang="en-US" sz="1300" b="0" i="0" dirty="0">
              <a:solidFill>
                <a:srgbClr val="FF0000"/>
              </a:solidFill>
              <a:effectLst/>
              <a:latin typeface="Aptos" panose="020B0004020202020204" pitchFamily="34" charset="0"/>
            </a:endParaRPr>
          </a:p>
          <a:p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63FA1-6E64-EA4C-E502-1216B7051D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DDE4B-389D-1966-0FDE-75DC1C4DF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"/>
          <a:stretch/>
        </p:blipFill>
        <p:spPr>
          <a:xfrm>
            <a:off x="4037012" y="1739212"/>
            <a:ext cx="7637943" cy="4844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74828A-6C2A-CC76-1124-3DF95A191316}"/>
              </a:ext>
            </a:extLst>
          </p:cNvPr>
          <p:cNvSpPr txBox="1"/>
          <p:nvPr/>
        </p:nvSpPr>
        <p:spPr>
          <a:xfrm>
            <a:off x="5332412" y="457200"/>
            <a:ext cx="59451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Needs labels</a:t>
            </a:r>
          </a:p>
        </p:txBody>
      </p:sp>
    </p:spTree>
    <p:extLst>
      <p:ext uri="{BB962C8B-B14F-4D97-AF65-F5344CB8AC3E}">
        <p14:creationId xmlns:p14="http://schemas.microsoft.com/office/powerpoint/2010/main" val="387629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5" y="304800"/>
            <a:ext cx="3733798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Forecasting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60" y="1905000"/>
            <a:ext cx="3565733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Include any relevant code or demonstrations of the application or analysis.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Discuss any unanticipated insights or problems that arose and how you resolved them.]</a:t>
            </a:r>
          </a:p>
          <a:p>
            <a:pPr marL="4572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Needs revised code with labels</a:t>
            </a:r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6E70F-6032-9DBD-E7CE-083B0C213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5" r="10119" b="3125"/>
          <a:stretch/>
        </p:blipFill>
        <p:spPr>
          <a:xfrm>
            <a:off x="5027612" y="1143000"/>
            <a:ext cx="6682879" cy="472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B44770-BF0C-A633-8D2E-90B1AE8F606D}"/>
              </a:ext>
            </a:extLst>
          </p:cNvPr>
          <p:cNvSpPr txBox="1"/>
          <p:nvPr/>
        </p:nvSpPr>
        <p:spPr>
          <a:xfrm>
            <a:off x="5332412" y="457200"/>
            <a:ext cx="59451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Needs labels</a:t>
            </a:r>
          </a:p>
        </p:txBody>
      </p:sp>
    </p:spTree>
    <p:extLst>
      <p:ext uri="{BB962C8B-B14F-4D97-AF65-F5344CB8AC3E}">
        <p14:creationId xmlns:p14="http://schemas.microsoft.com/office/powerpoint/2010/main" val="293265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5" y="304800"/>
            <a:ext cx="3733798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Forecasting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60" y="1905000"/>
            <a:ext cx="3565733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Include any relevant code or demonstrations of the application or analysis.</a:t>
            </a:r>
          </a:p>
          <a:p>
            <a:pPr marL="742727" lvl="1" indent="-285664" algn="l"/>
            <a:r>
              <a:rPr lang="en-US" sz="1400" b="0" i="0" dirty="0">
                <a:solidFill>
                  <a:schemeClr val="tx1"/>
                </a:solidFill>
                <a:effectLst/>
              </a:rPr>
              <a:t>Discuss any unanticipated insights or problems that arose and how you resolved them.]</a:t>
            </a:r>
          </a:p>
          <a:p>
            <a:pPr marL="4572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Needs revised code with labels</a:t>
            </a:r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6E70F-6032-9DBD-E7CE-083B0C213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5" r="10119" b="3125"/>
          <a:stretch/>
        </p:blipFill>
        <p:spPr>
          <a:xfrm>
            <a:off x="5027612" y="1143000"/>
            <a:ext cx="6682879" cy="472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B44770-BF0C-A633-8D2E-90B1AE8F606D}"/>
              </a:ext>
            </a:extLst>
          </p:cNvPr>
          <p:cNvSpPr txBox="1"/>
          <p:nvPr/>
        </p:nvSpPr>
        <p:spPr>
          <a:xfrm>
            <a:off x="5332412" y="457200"/>
            <a:ext cx="59451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Needs labels</a:t>
            </a:r>
          </a:p>
        </p:txBody>
      </p:sp>
    </p:spTree>
    <p:extLst>
      <p:ext uri="{BB962C8B-B14F-4D97-AF65-F5344CB8AC3E}">
        <p14:creationId xmlns:p14="http://schemas.microsoft.com/office/powerpoint/2010/main" val="409581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6A0F3386-3C7B-BAFB-59EE-4BCBDBF2D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dirty="0"/>
              <a:t>Project Overview &amp; Goals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228B84F6-2C2C-9997-B31D-656C112876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Find and examine various environmental data to see the impact of CO2 for evidence of global warming and possible correlations by countries and continents throughout the world. </a:t>
            </a:r>
            <a:endParaRPr lang="en-US" b="0" i="0" dirty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Explore the </a:t>
            </a:r>
            <a:r>
              <a:rPr lang="en-US" b="1" dirty="0">
                <a:solidFill>
                  <a:srgbClr val="2B2B2B"/>
                </a:solidFill>
                <a:latin typeface="Roboto" panose="02000000000000000000" pitchFamily="2" charset="0"/>
              </a:rPr>
              <a:t>temperature and CO2 changes </a:t>
            </a:r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of different </a:t>
            </a:r>
            <a:r>
              <a:rPr lang="en-US" b="1" dirty="0">
                <a:solidFill>
                  <a:srgbClr val="2B2B2B"/>
                </a:solidFill>
                <a:latin typeface="Roboto" panose="02000000000000000000" pitchFamily="2" charset="0"/>
              </a:rPr>
              <a:t>countries</a:t>
            </a:r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 and different </a:t>
            </a:r>
            <a:r>
              <a:rPr lang="en-US" b="1" dirty="0">
                <a:solidFill>
                  <a:srgbClr val="2B2B2B"/>
                </a:solidFill>
                <a:latin typeface="Roboto" panose="02000000000000000000" pitchFamily="2" charset="0"/>
              </a:rPr>
              <a:t>continents</a:t>
            </a:r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 over a 25-year span (1995 – 2020) </a:t>
            </a:r>
          </a:p>
          <a:p>
            <a:pPr lvl="1"/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Average </a:t>
            </a:r>
            <a:r>
              <a:rPr lang="en-US" b="1" dirty="0">
                <a:solidFill>
                  <a:srgbClr val="2B2B2B"/>
                </a:solidFill>
                <a:latin typeface="Roboto" panose="02000000000000000000" pitchFamily="2" charset="0"/>
              </a:rPr>
              <a:t>temp over time </a:t>
            </a:r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by country and continent</a:t>
            </a:r>
          </a:p>
          <a:p>
            <a:pPr lvl="1"/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Examine </a:t>
            </a:r>
            <a:r>
              <a:rPr lang="en-US" b="1" dirty="0">
                <a:solidFill>
                  <a:srgbClr val="2B2B2B"/>
                </a:solidFill>
                <a:latin typeface="Roboto" panose="02000000000000000000" pitchFamily="2" charset="0"/>
              </a:rPr>
              <a:t>CO2 </a:t>
            </a:r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emissions as it </a:t>
            </a:r>
            <a:r>
              <a:rPr lang="en-US" b="1" dirty="0">
                <a:solidFill>
                  <a:srgbClr val="2B2B2B"/>
                </a:solidFill>
                <a:latin typeface="Roboto" panose="02000000000000000000" pitchFamily="2" charset="0"/>
              </a:rPr>
              <a:t>relates</a:t>
            </a:r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 to increases in </a:t>
            </a:r>
            <a:r>
              <a:rPr lang="en-US" b="1" dirty="0">
                <a:solidFill>
                  <a:srgbClr val="2B2B2B"/>
                </a:solidFill>
                <a:latin typeface="Roboto" panose="02000000000000000000" pitchFamily="2" charset="0"/>
              </a:rPr>
              <a:t>surface temperature </a:t>
            </a:r>
          </a:p>
          <a:p>
            <a:pPr lvl="1"/>
            <a:r>
              <a:rPr lang="en-US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Explore possible </a:t>
            </a:r>
            <a:r>
              <a:rPr lang="en-US" b="1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predication models </a:t>
            </a:r>
            <a:r>
              <a:rPr lang="en-US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for increases in average global temperature over various timelines; monthly</a:t>
            </a:r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, yearly, etc.  </a:t>
            </a:r>
            <a:endParaRPr lang="en-US" b="0" i="0" dirty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  <a:p>
            <a:pPr marL="274320" lvl="1" indent="0">
              <a:buNone/>
            </a:pPr>
            <a:endParaRPr lang="en-US" b="0" i="0" dirty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  <a:p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F0ED-968C-C148-21D0-D0188F9D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Next Steps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B79C-AF18-24BB-129C-460778F4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12" r="14293"/>
          <a:stretch/>
        </p:blipFill>
        <p:spPr>
          <a:xfrm>
            <a:off x="458849" y="1854267"/>
            <a:ext cx="4708734" cy="43434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0C620-54F1-0F2B-71D3-6004541A1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6212" y="762000"/>
            <a:ext cx="6476999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0" i="0" dirty="0">
                <a:effectLst/>
              </a:rPr>
              <a:t>If we had more time, we would: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900" kern="100" dirty="0">
              <a:effectLst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900" kern="100" dirty="0">
                <a:effectLst/>
              </a:rPr>
              <a:t>Get </a:t>
            </a:r>
            <a:r>
              <a:rPr lang="en-US" sz="1900" b="1" kern="100" dirty="0">
                <a:effectLst/>
              </a:rPr>
              <a:t>additional and better data to forecast </a:t>
            </a:r>
            <a:r>
              <a:rPr lang="en-US" sz="1900" kern="100" dirty="0">
                <a:effectLst/>
              </a:rPr>
              <a:t>temperature &amp; CO2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900" kern="100" dirty="0">
                <a:effectLst/>
              </a:rPr>
              <a:t>Explore</a:t>
            </a:r>
            <a:r>
              <a:rPr lang="en-US" sz="1900" b="1" kern="100" dirty="0">
                <a:effectLst/>
              </a:rPr>
              <a:t> CO2 vs Methane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900" kern="100" dirty="0">
                <a:effectLst/>
              </a:rPr>
              <a:t>Explore</a:t>
            </a:r>
            <a:r>
              <a:rPr lang="en-US" sz="1900" b="1" kern="100" dirty="0">
                <a:effectLst/>
              </a:rPr>
              <a:t> change in water </a:t>
            </a:r>
            <a:r>
              <a:rPr lang="en-US" sz="1900" b="1" kern="100" dirty="0"/>
              <a:t>t</a:t>
            </a:r>
            <a:r>
              <a:rPr lang="en-US" sz="1900" b="1" kern="100" dirty="0">
                <a:effectLst/>
              </a:rPr>
              <a:t>emperature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900" kern="100" dirty="0">
                <a:solidFill>
                  <a:srgbClr val="FF0000"/>
                </a:solidFill>
                <a:effectLst/>
              </a:rPr>
              <a:t>Explore</a:t>
            </a:r>
            <a:r>
              <a:rPr lang="en-US" sz="1900" b="1" kern="100" dirty="0">
                <a:solidFill>
                  <a:srgbClr val="FF0000"/>
                </a:solidFill>
                <a:effectLst/>
              </a:rPr>
              <a:t> inequity </a:t>
            </a:r>
            <a:r>
              <a:rPr lang="en-US" sz="1900" kern="100" dirty="0">
                <a:solidFill>
                  <a:srgbClr val="FF0000"/>
                </a:solidFill>
                <a:effectLst/>
              </a:rPr>
              <a:t>for which countries are most affected and which have the biggest discrepancies. </a:t>
            </a:r>
            <a:r>
              <a:rPr lang="en-US" sz="1900" b="1" kern="100" dirty="0">
                <a:solidFill>
                  <a:srgbClr val="FF0000"/>
                </a:solidFill>
                <a:effectLst/>
              </a:rPr>
              <a:t>GDP - reword???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900" kern="100" dirty="0">
                <a:effectLst/>
              </a:rPr>
              <a:t>Explore </a:t>
            </a:r>
            <a:r>
              <a:rPr lang="en-US" sz="1900" b="1" kern="100" dirty="0">
                <a:effectLst/>
              </a:rPr>
              <a:t>impact of </a:t>
            </a:r>
            <a:r>
              <a:rPr lang="en-US" sz="1900" b="1" kern="100" dirty="0"/>
              <a:t>p</a:t>
            </a:r>
            <a:r>
              <a:rPr lang="en-US" sz="1900" b="1" kern="100" dirty="0">
                <a:effectLst/>
              </a:rPr>
              <a:t>opulation </a:t>
            </a:r>
            <a:r>
              <a:rPr lang="en-US" sz="1900" kern="100" dirty="0">
                <a:effectLst/>
              </a:rPr>
              <a:t>density/per capita.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900" kern="100" dirty="0"/>
              <a:t>Impact of COVID on CO2 - See dip in 2020 – CO2 over time by continent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900" kern="100" dirty="0">
                <a:effectLst/>
              </a:rPr>
              <a:t>Explore</a:t>
            </a:r>
            <a:r>
              <a:rPr lang="en-US" sz="1900" kern="100" dirty="0"/>
              <a:t> </a:t>
            </a:r>
            <a:r>
              <a:rPr lang="en-US" sz="1900" b="1" kern="100" dirty="0">
                <a:effectLst/>
              </a:rPr>
              <a:t>effect of electric car policies </a:t>
            </a:r>
            <a:r>
              <a:rPr lang="en-US" sz="1900" kern="100" dirty="0">
                <a:effectLst/>
              </a:rPr>
              <a:t>on production – CO2 levels –(country that manufactures vs country that purchases).(impact on 2020?) 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900" b="1" kern="100" dirty="0"/>
              <a:t>Fit a linear regression </a:t>
            </a:r>
            <a:r>
              <a:rPr lang="en-US" sz="1900" kern="100" dirty="0"/>
              <a:t>line on the scatter plot correlation chart 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900" kern="100" dirty="0">
                <a:effectLst/>
              </a:rPr>
              <a:t>Investigate the lag between the drastic change in CO2 levels and Tem</a:t>
            </a:r>
            <a:r>
              <a:rPr lang="en-US" sz="1900" kern="100" dirty="0"/>
              <a:t>p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900" kern="100" dirty="0">
                <a:effectLst/>
              </a:rPr>
              <a:t>Explore the temp data for inconsistencies/ errors – 2 continents dropped dramatically </a:t>
            </a:r>
          </a:p>
          <a:p>
            <a:pPr marL="0" indent="0">
              <a:buNone/>
            </a:pPr>
            <a:endParaRPr lang="en-US" sz="1900" b="0" i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7D3FF-A40A-CBAD-91F2-251E262B0CB6}"/>
              </a:ext>
            </a:extLst>
          </p:cNvPr>
          <p:cNvSpPr txBox="1"/>
          <p:nvPr/>
        </p:nvSpPr>
        <p:spPr>
          <a:xfrm>
            <a:off x="397569" y="6179729"/>
            <a:ext cx="4708734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dirty="0"/>
              <a:t>an image that represents an exploration of data from countries and continents across the world on CO2 and Temperatures across the world that can be used as a background in a PPT presentation; surrealism style – Dall-E</a:t>
            </a:r>
          </a:p>
        </p:txBody>
      </p:sp>
    </p:spTree>
    <p:extLst>
      <p:ext uri="{BB962C8B-B14F-4D97-AF65-F5344CB8AC3E}">
        <p14:creationId xmlns:p14="http://schemas.microsoft.com/office/powerpoint/2010/main" val="75018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41C8-C203-6581-1D32-A5F80828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pic>
        <p:nvPicPr>
          <p:cNvPr id="5" name="Content Placeholder 4" descr="A blue question mark surrounded by various objects&#10;&#10;Description automatically generated">
            <a:extLst>
              <a:ext uri="{FF2B5EF4-FFF2-40B4-BE49-F238E27FC236}">
                <a16:creationId xmlns:a16="http://schemas.microsoft.com/office/drawing/2014/main" id="{249F8098-234A-BF1F-E151-61629254B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13" y="1828800"/>
            <a:ext cx="4343400" cy="4343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2EE3C8-420D-E9E7-E7EC-B31AF2F5CB03}"/>
              </a:ext>
            </a:extLst>
          </p:cNvPr>
          <p:cNvSpPr txBox="1"/>
          <p:nvPr/>
        </p:nvSpPr>
        <p:spPr>
          <a:xfrm>
            <a:off x="4418012" y="6216140"/>
            <a:ext cx="3048000" cy="18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dirty="0"/>
              <a:t>an image or symbol to represent asking questions - </a:t>
            </a:r>
            <a:r>
              <a:rPr lang="en-US" sz="700" dirty="0" err="1"/>
              <a:t>Dalle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05091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11430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Backup: Correlation Heatmap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CB2E7C3-10BB-3556-DFC6-EE68BD09A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2813" y="404951"/>
            <a:ext cx="7211355" cy="59196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4657" y="1905000"/>
            <a:ext cx="4468156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/>
            <a:r>
              <a:rPr lang="en-US" sz="1100" b="0" i="0" dirty="0">
                <a:effectLst/>
              </a:rPr>
              <a:t>Include any relevant code or demonstrations of the application or analysis.</a:t>
            </a:r>
          </a:p>
          <a:p>
            <a:pPr marL="742727" lvl="1" indent="-285664"/>
            <a:r>
              <a:rPr lang="en-US" sz="1100" b="0" i="0" dirty="0">
                <a:effectLst/>
              </a:rPr>
              <a:t>Discuss any unanticipated insights or problems that arose and how you resolved them.]</a:t>
            </a:r>
            <a:endParaRPr lang="en-US" sz="11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i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i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see if there is a temp/CO2 correlation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Temp_CO2_Merged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drop(['Continent', 'Country', '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Temp_min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', '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Temp_max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', '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Temp_difference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', 'CO2_min', 'CO2_max', 'CO2_difference'], axis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1, 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inplace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=True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display(Temp_CO2_Merged)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correlation_matrix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Temp_CO2_Merged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corr()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Create a heatmap of the correlation matrix using Seaborn: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figure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(10, 8))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sns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heatmap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correlation_matrix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annot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=True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cmap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coolwarm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', 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fmt</a:t>
            </a:r>
            <a:r>
              <a:rPr lang="en-US" sz="13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".2f")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('Correlation Heatmap')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3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3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</a:t>
            </a:r>
            <a:r>
              <a:rPr lang="en-US" sz="13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285527" indent="-285664"/>
            <a:endParaRPr lang="en-US" sz="1700" b="0" i="0" dirty="0">
              <a:effectLst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2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C4FD23-F55E-D64A-7439-0F259067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2C74D-AB08-2AD9-9CAA-3A695EE4A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9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C84711-AC73-657F-6017-5B6AC206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6E28D-A291-A4D1-1659-02F3A1EE6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240A66-D0B4-2D0A-E229-20FE96D3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CF255-CBC7-B12C-C36D-B13184C2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>
            <a:extLst>
              <a:ext uri="{FF2B5EF4-FFF2-40B4-BE49-F238E27FC236}">
                <a16:creationId xmlns:a16="http://schemas.microsoft.com/office/drawing/2014/main" id="{00AC6B6A-D10A-B7BF-C443-5DA7A1860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685800"/>
            <a:ext cx="3886200" cy="3733800"/>
          </a:xfrm>
        </p:spPr>
        <p:txBody>
          <a:bodyPr anchor="b">
            <a:normAutofit/>
          </a:bodyPr>
          <a:lstStyle/>
          <a:p>
            <a:r>
              <a:rPr lang="en-US" altLang="en-US" dirty="0"/>
              <a:t>Data Sets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BBC05F-5908-DA4E-EFEC-CF1A0117B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935" y="152400"/>
            <a:ext cx="6815078" cy="6629400"/>
          </a:xfrm>
        </p:spPr>
        <p:txBody>
          <a:bodyPr rtlCol="0">
            <a:noAutofit/>
          </a:bodyPr>
          <a:lstStyle/>
          <a:p>
            <a:pPr marL="0">
              <a:spcBef>
                <a:spcPts val="0"/>
              </a:spcBef>
            </a:pPr>
            <a:endParaRPr lang="en-US" sz="1900" u="sng" kern="1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spcBef>
                <a:spcPts val="0"/>
              </a:spcBef>
            </a:pPr>
            <a:r>
              <a:rPr lang="en-US" sz="1900" u="sng" kern="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Warming Trends (1961-2022)</a:t>
            </a:r>
            <a:endParaRPr lang="en-US" sz="1900" kern="100" dirty="0"/>
          </a:p>
          <a:p>
            <a:pPr marL="342900" indent="-342900">
              <a:spcBef>
                <a:spcPts val="0"/>
              </a:spcBef>
            </a:pPr>
            <a:r>
              <a:rPr lang="en-US" sz="1900" u="sng" kern="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https://www.kaggle.com/datasets/jawadawan/global-warming-trends-1961-2022</a:t>
            </a:r>
            <a:endParaRPr lang="en-US" sz="1900" kern="100" dirty="0"/>
          </a:p>
          <a:p>
            <a:pPr marL="342900" indent="-342900">
              <a:spcBef>
                <a:spcPts val="0"/>
              </a:spcBef>
            </a:pPr>
            <a:r>
              <a:rPr lang="en-US" sz="1900" kern="100" dirty="0"/>
              <a:t>Country, ISO code, Year and Temperature </a:t>
            </a:r>
          </a:p>
          <a:p>
            <a:pPr marL="342900" indent="-342900">
              <a:spcBef>
                <a:spcPts val="0"/>
              </a:spcBef>
            </a:pPr>
            <a:r>
              <a:rPr lang="en-US" sz="1900" kern="100" dirty="0"/>
              <a:t>Country wise surface temperature from 1961 to 2022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kern="100" dirty="0"/>
              <a:t> </a:t>
            </a:r>
          </a:p>
          <a:p>
            <a:pPr marL="342900" indent="-342900">
              <a:spcBef>
                <a:spcPts val="0"/>
              </a:spcBef>
            </a:pPr>
            <a:r>
              <a:rPr lang="en-US" sz="1900" kern="100" dirty="0"/>
              <a:t>Countries and their Continents</a:t>
            </a:r>
          </a:p>
          <a:p>
            <a:pPr marL="342900" indent="-342900">
              <a:spcBef>
                <a:spcPts val="0"/>
              </a:spcBef>
            </a:pPr>
            <a:r>
              <a:rPr lang="en-US" sz="1900" u="sng" kern="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https://www.kaggle.com/datasets/hserdaraltan/countries-by-continent</a:t>
            </a:r>
            <a:r>
              <a:rPr lang="en-US" sz="1900" u="sng" kern="100" dirty="0"/>
              <a:t> </a:t>
            </a:r>
            <a:endParaRPr lang="en-US" sz="1900" kern="100" dirty="0"/>
          </a:p>
          <a:p>
            <a:pPr marL="342900" indent="-342900">
              <a:spcBef>
                <a:spcPts val="0"/>
              </a:spcBef>
            </a:pPr>
            <a:endParaRPr lang="en-US" sz="1900" kern="100" dirty="0"/>
          </a:p>
          <a:p>
            <a:pPr marL="342900" indent="-342900">
              <a:spcBef>
                <a:spcPts val="0"/>
              </a:spcBef>
            </a:pPr>
            <a:r>
              <a:rPr lang="en-US" sz="1900" kern="100" dirty="0"/>
              <a:t>Temperature (1960) to Temperature (2022): annual surface temp (C) from1960 to 2022 </a:t>
            </a:r>
          </a:p>
          <a:p>
            <a:pPr marL="342900" indent="-342900">
              <a:spcBef>
                <a:spcPts val="0"/>
              </a:spcBef>
            </a:pPr>
            <a:r>
              <a:rPr lang="en-US" sz="1900" kern="100" dirty="0"/>
              <a:t>Daily temperature of different cities with country a&amp; Region </a:t>
            </a:r>
          </a:p>
          <a:p>
            <a:pPr marL="342900" indent="-342900">
              <a:spcBef>
                <a:spcPts val="0"/>
              </a:spcBef>
            </a:pPr>
            <a:r>
              <a:rPr lang="en-US" sz="1900" u="sng" kern="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https://www.kaggle.com/datasets/subhamjain/temperature-of-all-countries-19952020</a:t>
            </a:r>
            <a:r>
              <a:rPr lang="en-US" sz="1900" kern="100" dirty="0"/>
              <a:t> </a:t>
            </a:r>
          </a:p>
          <a:p>
            <a:pPr marL="342900" indent="-342900">
              <a:spcBef>
                <a:spcPts val="0"/>
              </a:spcBef>
            </a:pPr>
            <a:r>
              <a:rPr lang="en-US" sz="1900" kern="100" dirty="0"/>
              <a:t>Contains data of various major cities of different countries in the world.</a:t>
            </a:r>
          </a:p>
          <a:p>
            <a:pPr marL="342900" indent="-342900">
              <a:spcBef>
                <a:spcPts val="0"/>
              </a:spcBef>
            </a:pPr>
            <a:endParaRPr lang="en-US" sz="1900" kern="100" dirty="0"/>
          </a:p>
          <a:p>
            <a:pPr marL="342900" indent="-342900">
              <a:spcBef>
                <a:spcPts val="0"/>
              </a:spcBef>
            </a:pPr>
            <a:r>
              <a:rPr lang="en-US" sz="1900" kern="100" dirty="0"/>
              <a:t>data.worldbank.org</a:t>
            </a:r>
          </a:p>
          <a:p>
            <a:pPr marL="342900" indent="-342900">
              <a:spcBef>
                <a:spcPts val="0"/>
              </a:spcBef>
            </a:pPr>
            <a:r>
              <a:rPr lang="en-US" sz="1900" u="sng" kern="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Open Data</a:t>
            </a:r>
            <a:endParaRPr lang="en-US" sz="1900" kern="100" dirty="0"/>
          </a:p>
          <a:p>
            <a:pPr marL="342900" indent="-342900">
              <a:spcBef>
                <a:spcPts val="0"/>
              </a:spcBef>
            </a:pPr>
            <a:r>
              <a:rPr lang="en-US" sz="1900" u="sng" kern="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https://data.worldbank.org/indicator/EN.ATM.CO2E.PC?most_recent_year_desc=false</a:t>
            </a:r>
            <a:endParaRPr lang="en-US" sz="1900" kern="100" dirty="0"/>
          </a:p>
          <a:p>
            <a:pPr marL="342900" indent="-342900">
              <a:spcBef>
                <a:spcPts val="0"/>
              </a:spcBef>
            </a:pPr>
            <a:r>
              <a:rPr lang="en-US" sz="1900" kern="100" dirty="0"/>
              <a:t>Free and open access to global development data</a:t>
            </a:r>
          </a:p>
          <a:p>
            <a:pPr>
              <a:defRPr/>
            </a:pPr>
            <a:endParaRPr lang="en-US" sz="1900" b="1" u="sng" dirty="0"/>
          </a:p>
          <a:p>
            <a:pPr>
              <a:defRPr/>
            </a:pPr>
            <a:endParaRPr lang="en-US" sz="1900" dirty="0"/>
          </a:p>
        </p:txBody>
      </p:sp>
      <p:sp>
        <p:nvSpPr>
          <p:cNvPr id="7175" name="Text Placeholder 3">
            <a:extLst>
              <a:ext uri="{FF2B5EF4-FFF2-40B4-BE49-F238E27FC236}">
                <a16:creationId xmlns:a16="http://schemas.microsoft.com/office/drawing/2014/main" id="{27BD3F85-55B0-6714-8C07-E767522F8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5612" y="4343400"/>
            <a:ext cx="4267199" cy="2057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Kaggle – High Quality </a:t>
            </a:r>
          </a:p>
          <a:p>
            <a:endParaRPr lang="en-US" dirty="0"/>
          </a:p>
          <a:p>
            <a:r>
              <a:rPr lang="en-US" dirty="0"/>
              <a:t>Examined 4 data sets</a:t>
            </a:r>
          </a:p>
          <a:p>
            <a:endParaRPr lang="en-US" dirty="0"/>
          </a:p>
          <a:p>
            <a:r>
              <a:rPr lang="en-US" dirty="0"/>
              <a:t>Used 3 data sets </a:t>
            </a:r>
          </a:p>
          <a:p>
            <a:r>
              <a:rPr lang="en-US" dirty="0"/>
              <a:t> *excluded </a:t>
            </a:r>
            <a:r>
              <a:rPr lang="en-US" dirty="0" err="1"/>
              <a:t>worldbank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copywrite issues with this data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F1ECB-8EDE-2E5F-04AE-A0E5BBD11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12" y="685800"/>
            <a:ext cx="4538721" cy="259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A55106-7172-08BB-916E-877B09F5C975}"/>
              </a:ext>
            </a:extLst>
          </p:cNvPr>
          <p:cNvSpPr txBox="1"/>
          <p:nvPr/>
        </p:nvSpPr>
        <p:spPr>
          <a:xfrm>
            <a:off x="167697" y="3313635"/>
            <a:ext cx="4674236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dirty="0"/>
              <a:t>An image that represents an exploration of data from countries and continents across the world on CO2 and Temperatures across the world that can be used as a background in a PPT presentation; modern and professional style - </a:t>
            </a:r>
            <a:r>
              <a:rPr lang="en-US" sz="700" dirty="0" err="1"/>
              <a:t>Dalle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47854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CC10-0869-DE55-31B6-E9213A09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rmAutofit/>
          </a:bodyPr>
          <a:lstStyle/>
          <a:p>
            <a:r>
              <a:rPr lang="en-US" dirty="0"/>
              <a:t>Data Collection, Cleanup &amp; Exploration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70E3A0B-BE6E-2348-B280-58E12F5CE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AF08D3-BBCD-E970-8695-B566CA6EA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138824"/>
              </p:ext>
            </p:extLst>
          </p:nvPr>
        </p:nvGraphicFramePr>
        <p:xfrm>
          <a:off x="5865814" y="685800"/>
          <a:ext cx="5638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57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BAA9-3471-3C6F-C63E-C528AD00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9BBC2-A1CC-B698-BE5A-6891D36E7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/>
          <a:p>
            <a:pPr marL="457063" lvl="1" indent="0">
              <a:buNone/>
            </a:pPr>
            <a:r>
              <a:rPr lang="en-US" sz="2400" b="0" i="0" dirty="0">
                <a:effectLst/>
              </a:rPr>
              <a:t>Include any relevant code or demonstrations of the application or analysis.</a:t>
            </a:r>
          </a:p>
          <a:p>
            <a:pPr marL="742727" lvl="1" indent="-285664"/>
            <a:endParaRPr lang="en-US" sz="2400" b="0" i="0" dirty="0">
              <a:effectLst/>
            </a:endParaRPr>
          </a:p>
          <a:p>
            <a:pPr marL="742727" lvl="1" indent="-285664"/>
            <a:r>
              <a:rPr lang="en-US" sz="2400" b="0" i="0" dirty="0">
                <a:effectLst/>
              </a:rPr>
              <a:t>Discuss any unanticipated insights or problems that arose and how you resolved them.]</a:t>
            </a:r>
          </a:p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0D76078-8B3B-C152-0403-C954C9FEE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BAA9-3471-3C6F-C63E-C528AD00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9BBC2-A1CC-B698-BE5A-6891D36E7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[The approach that your group took to achieve the project goals:</a:t>
            </a:r>
          </a:p>
          <a:p>
            <a:pPr marL="742727" lvl="1" indent="-285664"/>
            <a:r>
              <a:rPr lang="en-US" sz="2400" b="0" i="0">
                <a:effectLst/>
              </a:rPr>
              <a:t>Include any relevant code or demonstrations of the application or analysis.</a:t>
            </a:r>
          </a:p>
          <a:p>
            <a:pPr marL="742727" lvl="1" indent="-285664"/>
            <a:endParaRPr lang="en-US" sz="2400" b="0" i="0">
              <a:effectLst/>
            </a:endParaRPr>
          </a:p>
          <a:p>
            <a:pPr marL="742727" lvl="1" indent="-285664"/>
            <a:r>
              <a:rPr lang="en-US" sz="2400" b="0" i="0">
                <a:effectLst/>
              </a:rPr>
              <a:t>Discuss any unanticipated insights or problems that arose and how you resolved them.]</a:t>
            </a:r>
          </a:p>
          <a:p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0D76078-8B3B-C152-0403-C954C9FEE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381000"/>
            <a:ext cx="3886200" cy="2667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Min/ Max Difference in Temperature </a:t>
            </a:r>
            <a:br>
              <a:rPr lang="en-US" dirty="0"/>
            </a:br>
            <a:r>
              <a:rPr lang="en-US" dirty="0"/>
              <a:t>by Country 1995 – 2020</a:t>
            </a:r>
          </a:p>
        </p:txBody>
      </p:sp>
      <p:pic>
        <p:nvPicPr>
          <p:cNvPr id="5" name="Picture 4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51CC502A-20D6-E2C9-DFBE-8B0ADA860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12" y="381000"/>
            <a:ext cx="8106229" cy="321190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FD762-70B5-DF20-3CF0-9EFF0FDA8E45}"/>
              </a:ext>
            </a:extLst>
          </p:cNvPr>
          <p:cNvSpPr txBox="1"/>
          <p:nvPr/>
        </p:nvSpPr>
        <p:spPr>
          <a:xfrm>
            <a:off x="227012" y="3962400"/>
            <a:ext cx="4495799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Which country had the highest change in Temperature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Plot a bar chart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figure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(20,5))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bar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x_axis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df_sorted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["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Temp_difference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"], color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'b', align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"edge")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xticks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tick_locations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df_sorted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["Country"], rotation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"vertical")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("Min/Max Difference in Temperature by Country 1995-2020")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xlabel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("Country")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ylabel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("Degrees F")</a:t>
            </a:r>
          </a:p>
          <a:p>
            <a:r>
              <a:rPr lang="en-US" sz="1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</a:t>
            </a: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  <a:endParaRPr lang="en-US" sz="1400" kern="1200" dirty="0">
              <a:effectLst/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54632-B63D-9EE6-38BE-91690F1279D6}"/>
              </a:ext>
            </a:extLst>
          </p:cNvPr>
          <p:cNvSpPr txBox="1"/>
          <p:nvPr/>
        </p:nvSpPr>
        <p:spPr>
          <a:xfrm>
            <a:off x="5561012" y="4179838"/>
            <a:ext cx="563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0" i="0" dirty="0">
                <a:effectLst/>
              </a:rPr>
              <a:t>Coding Challenges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had merged the database so it made the Pareto difficult to create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 in the column by the temp so we had to figure out</a:t>
            </a:r>
            <a:endParaRPr 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735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381000"/>
            <a:ext cx="3886200" cy="2667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Min/ Max Difference </a:t>
            </a:r>
            <a:br>
              <a:rPr lang="en-US" dirty="0"/>
            </a:br>
            <a:r>
              <a:rPr lang="en-US" dirty="0"/>
              <a:t>in CO2 </a:t>
            </a:r>
            <a:br>
              <a:rPr lang="en-US" dirty="0"/>
            </a:br>
            <a:r>
              <a:rPr lang="en-US" dirty="0"/>
              <a:t>by Country 1995 –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FD762-70B5-DF20-3CF0-9EFF0FDA8E45}"/>
              </a:ext>
            </a:extLst>
          </p:cNvPr>
          <p:cNvSpPr txBox="1"/>
          <p:nvPr/>
        </p:nvSpPr>
        <p:spPr>
          <a:xfrm>
            <a:off x="188913" y="4038600"/>
            <a:ext cx="4495799" cy="32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Which country had the highest change in CO2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Plot a bar chart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figure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(20,5))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bar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x_axis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df_sorted2["CO2_difference"], color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'g', align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"edge")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xticks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tick_locations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df_sorted2["Country"], rotation</a:t>
            </a:r>
            <a:r>
              <a:rPr lang="en-US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"vertical")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("Min/Max Difference in CO2 by Country 1995-2020")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xlabel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("Country")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ylabel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("Metric Tons Per Capita")</a:t>
            </a:r>
          </a:p>
          <a:p>
            <a:r>
              <a:rPr lang="en-US" sz="1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</a:t>
            </a:r>
            <a:r>
              <a:rPr lang="en-US" sz="14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</a:t>
            </a: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  <a:endParaRPr lang="en-US" sz="1400" kern="1200" dirty="0">
              <a:effectLst/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64DDA-6888-DD56-7C5F-47C71D031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4"/>
          <a:stretch/>
        </p:blipFill>
        <p:spPr>
          <a:xfrm>
            <a:off x="3325454" y="544976"/>
            <a:ext cx="8674458" cy="3276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EE68E-5608-2700-2369-CCA03A06BEDB}"/>
              </a:ext>
            </a:extLst>
          </p:cNvPr>
          <p:cNvSpPr txBox="1"/>
          <p:nvPr/>
        </p:nvSpPr>
        <p:spPr>
          <a:xfrm>
            <a:off x="5637212" y="4384043"/>
            <a:ext cx="56388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100" b="0" i="0" dirty="0">
                <a:effectLst/>
              </a:rPr>
              <a:t>According to the data, The county with the highest CO2 is: Qatar</a:t>
            </a:r>
          </a:p>
          <a:p>
            <a:pPr marL="0" indent="0">
              <a:buNone/>
            </a:pPr>
            <a:r>
              <a:rPr lang="en-US" sz="1100" dirty="0"/>
              <a:t>Small country – very dependent on oil, natural gas and ground water</a:t>
            </a:r>
            <a:r>
              <a:rPr lang="en-US" sz="1100" b="0" i="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1100" dirty="0"/>
              <a:t>Desert, open. 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0" i="0" dirty="0">
                <a:effectLst/>
              </a:rPr>
              <a:t>The country with the lowest  CO2 is Malawi</a:t>
            </a:r>
          </a:p>
          <a:p>
            <a:pPr marL="0" indent="0">
              <a:buNone/>
            </a:pPr>
            <a:r>
              <a:rPr lang="en-US" sz="1100" dirty="0"/>
              <a:t>Small country – </a:t>
            </a:r>
          </a:p>
          <a:p>
            <a:pPr marL="0" indent="0">
              <a:buNone/>
            </a:pPr>
            <a:r>
              <a:rPr lang="en-US" sz="1100" dirty="0"/>
              <a:t>Minerals and rain forests</a:t>
            </a:r>
          </a:p>
          <a:p>
            <a:pPr marL="0" indent="0">
              <a:buNone/>
            </a:pPr>
            <a:r>
              <a:rPr lang="en-US" sz="1100" dirty="0"/>
              <a:t>Just below equator</a:t>
            </a:r>
          </a:p>
          <a:p>
            <a:pPr marL="0" indent="0">
              <a:buNone/>
            </a:pPr>
            <a:br>
              <a:rPr lang="en-US" sz="1100" b="0" i="0" dirty="0">
                <a:effectLst/>
              </a:rPr>
            </a:br>
            <a:r>
              <a:rPr lang="en-US" sz="1100" dirty="0"/>
              <a:t>Cyprus – highest in temperature , but near the middle in CO2 emissions</a:t>
            </a:r>
            <a:r>
              <a:rPr lang="en-US" sz="1100" b="0" i="0" dirty="0">
                <a:effectLst/>
              </a:rPr>
              <a:t> </a:t>
            </a:r>
          </a:p>
          <a:p>
            <a:pPr marL="742727" lvl="1" indent="-285664"/>
            <a:endParaRPr lang="en-US" sz="11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2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741E-1CD1-C180-0BCC-09BE853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514" y="609600"/>
            <a:ext cx="6629400" cy="798004"/>
          </a:xfrm>
        </p:spPr>
        <p:txBody>
          <a:bodyPr anchor="b">
            <a:noAutofit/>
          </a:bodyPr>
          <a:lstStyle/>
          <a:p>
            <a:pPr algn="ctr"/>
            <a:r>
              <a:rPr lang="en-US" sz="3200" dirty="0"/>
              <a:t>Max &amp; Min (1995-2020)</a:t>
            </a:r>
            <a:br>
              <a:rPr lang="en-US" sz="3200" dirty="0"/>
            </a:br>
            <a:r>
              <a:rPr lang="en-US" sz="3200" dirty="0"/>
              <a:t>Temp Difference by Continent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46805-C38A-8AA2-1CBA-4508A74AE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13" y="1724406"/>
            <a:ext cx="6400802" cy="475259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5F1D-D62F-BA51-E16D-139B2A53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812" y="1219200"/>
            <a:ext cx="4724399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b="0" i="0" dirty="0">
                <a:effectLst/>
              </a:rPr>
              <a:t>[The approach that your group took to achieve the project goals:</a:t>
            </a:r>
          </a:p>
          <a:p>
            <a:pPr marL="742727" lvl="1" indent="-285664"/>
            <a:r>
              <a:rPr lang="en-US" sz="1100" b="0" i="0" dirty="0">
                <a:effectLst/>
              </a:rPr>
              <a:t>Include any relevant code or demonstrations of the application or analysis.</a:t>
            </a:r>
          </a:p>
          <a:p>
            <a:pPr marL="742727" lvl="1" indent="-285664"/>
            <a:endParaRPr lang="en-US" sz="1100" b="0" i="0" dirty="0">
              <a:effectLst/>
            </a:endParaRPr>
          </a:p>
          <a:p>
            <a:pPr marL="742727" lvl="1" indent="-285664"/>
            <a:r>
              <a:rPr lang="en-US" sz="1100" b="0" i="0" dirty="0">
                <a:effectLst/>
              </a:rPr>
              <a:t>Discuss any unanticipated insights or problems that arose and how you resolved them.]</a:t>
            </a:r>
          </a:p>
          <a:p>
            <a:pPr marL="742727" lvl="1" indent="-285664"/>
            <a:endParaRPr lang="en-US" sz="1100" b="0" i="0" dirty="0">
              <a:effectLst/>
            </a:endParaRPr>
          </a:p>
          <a:p>
            <a:pPr marL="742727" lvl="1" indent="-285664"/>
            <a:endParaRPr lang="en-US" sz="1100" dirty="0"/>
          </a:p>
          <a:p>
            <a:pPr marL="742727" lvl="1" indent="-285664"/>
            <a:endParaRPr lang="en-US" sz="1100" b="0" i="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plt.figure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=(20,5))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plt.bar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x_axis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avg_temp_per_continent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["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Temp_difference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"], color='b', align="edge")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plt.xticks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tick_locations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avg_temp_per_continent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["Continent"], rotation="vertical")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</a:t>
            </a:r>
            <a:r>
              <a:rPr lang="en-US" sz="14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avg_temp_per_continent.plot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(kind = 'bar', y=‘)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bar_chart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avg_temp_per_continent.plot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(kind='bar', x='Continent', </a:t>
            </a: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=(10, 6))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Set the title and labels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bar_chart.set_title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("Temp Difference by Continent")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bar_chart.set_xlabel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("Continent")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bar_chart.set_ylabel</a:t>
            </a: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("Temp Difference")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Show the bar chart</a:t>
            </a:r>
          </a:p>
          <a:p>
            <a:r>
              <a:rPr lang="en-US" sz="1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bar_chart</a:t>
            </a:r>
            <a:endParaRPr lang="en-US" sz="1400" dirty="0">
              <a:latin typeface="Aptos" panose="020B0004020202020204" pitchFamily="34" charset="0"/>
            </a:endParaRPr>
          </a:p>
          <a:p>
            <a:endParaRPr lang="en-US" sz="14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306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1868</TotalTime>
  <Words>2414</Words>
  <Application>Microsoft Office PowerPoint</Application>
  <PresentationFormat>Custom</PresentationFormat>
  <Paragraphs>323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Century Gothic</vt:lpstr>
      <vt:lpstr>Roboto</vt:lpstr>
      <vt:lpstr>Wingdings</vt:lpstr>
      <vt:lpstr>World Presentation 16x9</vt:lpstr>
      <vt:lpstr>Project 1  Global Warming – Fact or Fiction? </vt:lpstr>
      <vt:lpstr> Project Overview &amp; Goals</vt:lpstr>
      <vt:lpstr>Data Sets </vt:lpstr>
      <vt:lpstr>Data Collection, Cleanup &amp; Exploration </vt:lpstr>
      <vt:lpstr>Approach</vt:lpstr>
      <vt:lpstr>Approach</vt:lpstr>
      <vt:lpstr>Min/ Max Difference in Temperature  by Country 1995 – 2020</vt:lpstr>
      <vt:lpstr>Min/ Max Difference  in CO2  by Country 1995 – 2020</vt:lpstr>
      <vt:lpstr>Max &amp; Min (1995-2020) Temp Difference by Continent</vt:lpstr>
      <vt:lpstr>Scatter plot of temp &amp; CO2 increase</vt:lpstr>
      <vt:lpstr>Average Temp over time by Country</vt:lpstr>
      <vt:lpstr>Average Temp over time by Continent</vt:lpstr>
      <vt:lpstr>Average cO2 Emissions  over time by Continent</vt:lpstr>
      <vt:lpstr>Forecasting </vt:lpstr>
      <vt:lpstr>Forecasting – </vt:lpstr>
      <vt:lpstr>Forecasting </vt:lpstr>
      <vt:lpstr>Forecasting </vt:lpstr>
      <vt:lpstr>Forecasting </vt:lpstr>
      <vt:lpstr>Forecasting </vt:lpstr>
      <vt:lpstr>Next Steps </vt:lpstr>
      <vt:lpstr>Questions? </vt:lpstr>
      <vt:lpstr>Backup: Correlation Heatmap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Carolyn Muriel Scheese</dc:creator>
  <cp:lastModifiedBy>Carolyn Muriel Scheese</cp:lastModifiedBy>
  <cp:revision>24</cp:revision>
  <dcterms:created xsi:type="dcterms:W3CDTF">2024-08-02T03:30:38Z</dcterms:created>
  <dcterms:modified xsi:type="dcterms:W3CDTF">2024-08-06T05:34:02Z</dcterms:modified>
</cp:coreProperties>
</file>